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8" r:id="rId7"/>
    <p:sldId id="263" r:id="rId8"/>
    <p:sldId id="264" r:id="rId9"/>
    <p:sldId id="265" r:id="rId10"/>
    <p:sldId id="266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hmasiri, Wimal" initials="PW" lastIdx="1" clrIdx="0">
    <p:extLst>
      <p:ext uri="{19B8F6BF-5375-455C-9EA6-DF929625EA0E}">
        <p15:presenceInfo xmlns:p15="http://schemas.microsoft.com/office/powerpoint/2012/main" userId="S::pathmasi@ad.unc.edu::edb59cc4-19d3-4987-a530-d6f0e67fa9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00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8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3E7E-4B22-4B03-A391-F22022A56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2DB4B-CB71-4C60-8D17-558FEC81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5294-48BC-4FB8-B8C4-9415E932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4322-7A77-4191-A122-BE996BA9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AA327-D509-4FB9-ABDF-130642B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F391-17D7-4BA6-91AC-C0375B42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DC23D-6ECA-4BC9-B02B-1F8EFCBCC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67D0-8A5D-4107-95E3-9CDD42B9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A57E-9C58-427D-891E-F39D7678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D1E3D-AACA-43E6-9B3E-1F915D5D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42621-C11C-4234-A543-6B60E141E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CF789-5C12-46C3-843E-D7C7942F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E72F-5268-4BCD-86EB-B8912D5C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A500-635A-4646-984E-9180C9FA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49B13-7BFC-4F1F-86D9-9740902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8BFF-BFA3-4FC1-95D3-BC042EFA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20D3-3D86-41BD-891D-3453932C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DFA5-5EA9-4225-BA72-E0EBE174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6DD01-1BBD-4557-94F5-B8967F5B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8A95-AE3F-4F5D-80BD-0CC80538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4CE5-C9A2-417A-93DD-92823BE5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159-31B8-4126-9979-CD4E1F160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885C-C4D4-4F6B-97D6-16EFBA02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8BFE-7C87-42FA-903B-8153A60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1657C-D551-48AE-BB7B-B64E13A7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C2C-B3E0-4648-930C-1C0D5331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D083-432A-41D1-B08F-A046E3AEB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ACCF-0A99-42EC-AD22-C6474002B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8F2F-2A3C-4268-B9BC-C0C6622E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6E1B-1F6E-41F6-B901-CA6C778F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1941-CEDB-485B-9E27-606623D2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1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B363-6A3D-41A8-A099-30FC547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6554-10BC-4B0B-80D2-4E0D2B48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43C0-E813-4491-9B02-7DCAB6F5B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F9BDD-FFB9-4898-A5E2-95033EED4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258A9-5DBC-49C4-BD8B-7152BABF9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0FC9F-3EE5-4151-9AB7-11C5AA34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AD7EE-D1A1-464A-B84B-01935E39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6B146-C8BC-4AF5-953D-30334ED2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9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2088-560A-4F14-82F2-67102CA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8BC7A-FC87-4B84-B000-878CAC7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6A691-DF3C-4E73-8265-D29B211F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A4DEB-4749-4BDB-B8DF-8C46BE35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87678-3358-40E4-B0A9-9B304207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C8A66-7B85-493F-AD1B-F0C14261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8943-6FDF-4BA6-A5DD-8C4C69FD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37D-F28F-4C96-B056-BD8B6C8D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3E46-5E8E-46A1-ACED-6250EC9F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A26C0-8E38-4CFD-B336-2307320A2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59D3-AF62-472C-95FA-0DCDE1D1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E47E-932A-473D-B0B4-4483F63B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0A558-9188-4D11-A1FF-AFB074A7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00D4-C4BA-4226-9DEA-1796EF22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FE21-6B82-43F1-B9A1-23292A0A2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3A9A-587B-4DC6-B8AF-26BBB88F0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64B20-9483-449F-8916-D2AB8EF4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884C-6176-4B57-AC2D-6343E7D6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5FF69-96D1-4791-BE4C-DA397A5B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8631D-BBC1-4B96-B12B-F829FAEA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3D8AE-C9FE-449B-8E96-4BD70950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DEE52-BB75-4BD7-BE49-82FE29C2F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9A717-C86D-441B-99D2-7990C8DA7D3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C3D5-1587-4EC2-828E-D53BD402C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6379-BFB8-4C4B-B5D3-4D5824D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ities_in_the_European_Union_by_population_within_city_limits" TargetMode="External"/><Relationship Id="rId2" Type="http://schemas.openxmlformats.org/officeDocument/2006/relationships/hyperlink" Target="https://en.wikipedia.org/wiki/Demographics_of_the_European_Union#Ethnic_com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mographics_of_the_European_Union#Population_by_count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CB6F18F-11B2-456D-AC3C-4B5DEAF9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1" r="-1" b="241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0717E-9C81-409A-AB90-2DDEE801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European Union (EU): Diversity and Business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71A01-9EAB-4455-BAA5-5C876CD4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Week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1-2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3635375"/>
          </a:xfrm>
        </p:spPr>
        <p:txBody>
          <a:bodyPr/>
          <a:lstStyle/>
          <a:p>
            <a:r>
              <a:rPr lang="en-US" b="1" dirty="0"/>
              <a:t>Cluster 1:</a:t>
            </a:r>
            <a:r>
              <a:rPr lang="en-US" dirty="0"/>
              <a:t> 	Buenos Aires has 2 restaurants amongst the ten most common venues (4% frequency for restaurants amongst top 5 venues).</a:t>
            </a:r>
          </a:p>
          <a:p>
            <a:r>
              <a:rPr lang="en-US" b="1" dirty="0"/>
              <a:t>Cluster 2: </a:t>
            </a:r>
            <a:r>
              <a:rPr lang="en-US" dirty="0"/>
              <a:t>	Corso Magenta has 2 restaurants amongst the ten most common venues (7% frequency for restaurants amongst top 5 venues).</a:t>
            </a:r>
          </a:p>
          <a:p>
            <a:r>
              <a:rPr lang="en-US" dirty="0" err="1"/>
              <a:t>Ticinese</a:t>
            </a:r>
            <a:r>
              <a:rPr lang="en-US" dirty="0"/>
              <a:t> has 4 restaurants amongst the ten most common venues (9% frequency for restaurants amongst top 5 venues).</a:t>
            </a:r>
          </a:p>
          <a:p>
            <a:r>
              <a:rPr lang="en-US" dirty="0"/>
              <a:t>Torino has 2 restaurants in the ten most common venues (15% frequency for restaurants amongst top 5 venues).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6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059-1CB7-45E4-AD8F-7A2B77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3EE9-63E5-43C3-B4E3-EB59FC33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3:	Brera has 3 restaurants and a hotel amongst the ten most common venues (13% frequency for restaurants amongst top 5 venues).</a:t>
            </a:r>
          </a:p>
          <a:p>
            <a:r>
              <a:rPr lang="en-US" dirty="0"/>
              <a:t>Castello has 1 restaurant and a hotel amongst the ten most common venues (10% frequency for restaurants amongst top 5 venues).</a:t>
            </a:r>
          </a:p>
          <a:p>
            <a:r>
              <a:rPr lang="en-US" dirty="0"/>
              <a:t>Duomo has 1 restaurant and a hotel amongst the ten most common venues (8% frequency for restaurants amongst top 5 venues).</a:t>
            </a:r>
          </a:p>
          <a:p>
            <a:r>
              <a:rPr lang="en-US" dirty="0"/>
              <a:t>Giardini has 1 restaurant and a hotel amongst the ten most common venues (6% frequency for restaurants amongst top 5 venues).</a:t>
            </a:r>
          </a:p>
          <a:p>
            <a:r>
              <a:rPr lang="en-US" dirty="0"/>
              <a:t>La Scala has 1 restaurant and a hotel amongst the ten most common venues (7% frequency for restaurants amongst top 5 venues).</a:t>
            </a:r>
          </a:p>
          <a:p>
            <a:r>
              <a:rPr lang="en-US" dirty="0" err="1"/>
              <a:t>Università</a:t>
            </a:r>
            <a:r>
              <a:rPr lang="en-US" dirty="0"/>
              <a:t> has 1 restaurant and a hotel amongst the ten most common venues (6% frequency for restaurants amongst top 5 venues).</a:t>
            </a:r>
          </a:p>
          <a:p>
            <a:r>
              <a:rPr lang="en-US" dirty="0"/>
              <a:t>Vittorio Emanuele has 1 restaurant and a hotel amongst the ten most common venues (8% frequency for restaurants amongst top 5 venues).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6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987-7845-46AA-BDD7-BFFBEDE5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16B6-14F6-4C10-8443-2682D240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/>
          <a:lstStyle/>
          <a:p>
            <a:r>
              <a:rPr lang="en-US" b="1" dirty="0"/>
              <a:t>Cluster 4:</a:t>
            </a:r>
            <a:r>
              <a:rPr lang="en-US" dirty="0"/>
              <a:t>	Monte </a:t>
            </a:r>
            <a:r>
              <a:rPr lang="en-US" dirty="0" err="1"/>
              <a:t>Napoleone</a:t>
            </a:r>
            <a:r>
              <a:rPr lang="en-US" dirty="0"/>
              <a:t> has 2 restaurants amongst the ten most common venues (0% frequency for restaurants amongst top 5 venues).</a:t>
            </a:r>
          </a:p>
          <a:p>
            <a:r>
              <a:rPr lang="en-US" b="1" dirty="0"/>
              <a:t>Cluster 5:</a:t>
            </a:r>
            <a:r>
              <a:rPr lang="en-US" dirty="0"/>
              <a:t>	Sant'Ambrogio has 2 restaurants and a hotel amongst the ten most common venues (19% frequency for restaurants amongst top 5 venues).</a:t>
            </a:r>
          </a:p>
          <a:p>
            <a:r>
              <a:rPr lang="en-US" dirty="0"/>
              <a:t>Paolo </a:t>
            </a:r>
            <a:r>
              <a:rPr lang="en-US" dirty="0" err="1"/>
              <a:t>Sarpi</a:t>
            </a:r>
            <a:r>
              <a:rPr lang="en-US" dirty="0"/>
              <a:t> has 5 restaurants and a hotel amongst the ten most common venues (27% frequency for restaurants amongst top 5 venues).</a:t>
            </a:r>
          </a:p>
          <a:p>
            <a:r>
              <a:rPr lang="en-US" dirty="0"/>
              <a:t>Corso Vercelli has 3 restaurants amongst the ten most common venues (7% frequency for restaurants amongst top 5 venues).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8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386" y="1415722"/>
            <a:ext cx="10515600" cy="5302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Population in EU is diverse</a:t>
            </a:r>
          </a:p>
          <a:p>
            <a:pPr marL="0" indent="0">
              <a:buNone/>
            </a:pPr>
            <a:r>
              <a:rPr lang="en-US" sz="2400" dirty="0"/>
              <a:t>Some countries are higher in population density</a:t>
            </a:r>
          </a:p>
          <a:p>
            <a:pPr marL="0" indent="0">
              <a:buNone/>
            </a:pPr>
            <a:r>
              <a:rPr lang="en-US" sz="2400" dirty="0"/>
              <a:t>Immigration has a significant effect on countries' population</a:t>
            </a:r>
          </a:p>
          <a:p>
            <a:pPr marL="0" indent="0">
              <a:buNone/>
            </a:pPr>
            <a:r>
              <a:rPr lang="en-US" sz="2400" dirty="0"/>
              <a:t>Immigration will also benefit diversified cuisine types</a:t>
            </a:r>
          </a:p>
          <a:p>
            <a:pPr marL="0" indent="0">
              <a:buNone/>
            </a:pPr>
            <a:r>
              <a:rPr lang="en-US" sz="2400" dirty="0"/>
              <a:t>Milan is different than other cities studied based on venues</a:t>
            </a:r>
          </a:p>
          <a:p>
            <a:pPr marL="0" indent="0">
              <a:buNone/>
            </a:pPr>
            <a:r>
              <a:rPr lang="en-US" sz="2400" dirty="0"/>
              <a:t>Milan found 5 different clusters of districts based on the venues compared to other districts</a:t>
            </a:r>
          </a:p>
          <a:p>
            <a:pPr marL="0" indent="0">
              <a:buNone/>
            </a:pPr>
            <a:r>
              <a:rPr lang="en-US" sz="2400" dirty="0"/>
              <a:t>Milan's Monte </a:t>
            </a:r>
            <a:r>
              <a:rPr lang="en-US" sz="2400" dirty="0" err="1"/>
              <a:t>Napoleone</a:t>
            </a:r>
            <a:r>
              <a:rPr lang="en-US" sz="2400" dirty="0"/>
              <a:t>, Buenos Aires, Giardini districts are better locations to open a restaurant. It is recommended to open a restaurant with non-Italian cuisine such as French or Spanish cuisine</a:t>
            </a:r>
          </a:p>
          <a:p>
            <a:pPr marL="0" indent="0">
              <a:buNone/>
            </a:pPr>
            <a:r>
              <a:rPr lang="en-US" sz="2400" dirty="0"/>
              <a:t>Future studies will be needed to perform a grid search to find restaurant density. Restaurant density will be used - to determine the best place to establish a restaurant.</a:t>
            </a:r>
          </a:p>
        </p:txBody>
      </p:sp>
    </p:spTree>
    <p:extLst>
      <p:ext uri="{BB962C8B-B14F-4D97-AF65-F5344CB8AC3E}">
        <p14:creationId xmlns:p14="http://schemas.microsoft.com/office/powerpoint/2010/main" val="116936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BA8E-4BE6-4539-A7AC-6149C91C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6" y="-1016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European Union (EU)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1FC02AD-62E6-477C-869B-7A5645781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9" y="1209701"/>
            <a:ext cx="5609241" cy="519109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6CAF9-B122-44A2-9A72-9F8BABBCE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856" y="900906"/>
            <a:ext cx="5375386" cy="5688204"/>
          </a:xfrm>
        </p:spPr>
        <p:txBody>
          <a:bodyPr/>
          <a:lstStyle/>
          <a:p>
            <a:r>
              <a:rPr lang="en-US" sz="2400" dirty="0"/>
              <a:t>A unique economic and political entity </a:t>
            </a:r>
          </a:p>
          <a:p>
            <a:r>
              <a:rPr lang="en-US" sz="2400" dirty="0"/>
              <a:t>The predecessor, European Economic Community (EEC), was created in 1958 after the Second World War</a:t>
            </a:r>
          </a:p>
          <a:p>
            <a:pPr lvl="1"/>
            <a:r>
              <a:rPr lang="en-US" sz="2000" dirty="0"/>
              <a:t>For increasing economic cooperation between six countries: Belgium, Germany, France, Italy, Luxembourg and the Netherlands</a:t>
            </a:r>
          </a:p>
          <a:p>
            <a:r>
              <a:rPr lang="en-US" sz="2400" dirty="0"/>
              <a:t>Consists of 27 EU countries </a:t>
            </a:r>
          </a:p>
          <a:p>
            <a:r>
              <a:rPr lang="en-US" sz="2400" b="0" i="0" dirty="0">
                <a:effectLst/>
                <a:latin typeface="-apple-system"/>
              </a:rPr>
              <a:t>The Schengen Area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Area without internal borders for citizens, many non-EU nationals, business people and tourists can freely travel without being subjected to border checks</a:t>
            </a:r>
          </a:p>
          <a:p>
            <a:pPr lvl="1"/>
            <a:r>
              <a:rPr lang="en-US" sz="2000" dirty="0">
                <a:latin typeface="-apple-system"/>
              </a:rPr>
              <a:t>The free movement creates more business opportunities as well as diversity in population </a:t>
            </a:r>
            <a:endParaRPr lang="en-US" sz="2000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0B55B-5D6D-43AF-B47B-44AF4924ADE3}"/>
              </a:ext>
            </a:extLst>
          </p:cNvPr>
          <p:cNvSpPr txBox="1"/>
          <p:nvPr/>
        </p:nvSpPr>
        <p:spPr>
          <a:xfrm>
            <a:off x="210646" y="6563710"/>
            <a:ext cx="879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https://europa.eu/european-union/index_en, https://en.wikipedia.org/wiki/Member_state_of_the_European_Union</a:t>
            </a:r>
          </a:p>
        </p:txBody>
      </p:sp>
    </p:spTree>
    <p:extLst>
      <p:ext uri="{BB962C8B-B14F-4D97-AF65-F5344CB8AC3E}">
        <p14:creationId xmlns:p14="http://schemas.microsoft.com/office/powerpoint/2010/main" val="314878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1420B-D4C1-4707-ACCA-02A99284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0" y="2705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C3ACC-4C66-4C81-99E6-A3E7FFB6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130"/>
            <a:ext cx="10515600" cy="4958283"/>
          </a:xfrm>
        </p:spPr>
        <p:txBody>
          <a:bodyPr/>
          <a:lstStyle/>
          <a:p>
            <a:pPr algn="l"/>
            <a:r>
              <a:rPr lang="en-US" sz="2400" b="1" i="0" dirty="0">
                <a:effectLst/>
              </a:rPr>
              <a:t>Aim 1:</a:t>
            </a:r>
            <a:r>
              <a:rPr lang="en-US" sz="2400" b="0" i="0" dirty="0">
                <a:effectLst/>
              </a:rPr>
              <a:t> To analyze city data </a:t>
            </a:r>
            <a:r>
              <a:rPr lang="en-US" sz="2400" i="0" dirty="0">
                <a:effectLst/>
              </a:rPr>
              <a:t>including venues </a:t>
            </a:r>
            <a:r>
              <a:rPr lang="en-US" sz="2400" b="0" i="0" dirty="0">
                <a:effectLst/>
              </a:rPr>
              <a:t>to evaluate similarities and/or dissimilarities between the cities within EU countries </a:t>
            </a:r>
          </a:p>
          <a:p>
            <a:pPr lvl="1"/>
            <a:r>
              <a:rPr lang="en-US" b="0" i="0" dirty="0">
                <a:effectLst/>
              </a:rPr>
              <a:t>A collection of 93 cities are used in the analysis</a:t>
            </a:r>
          </a:p>
          <a:p>
            <a:pPr algn="l"/>
            <a:r>
              <a:rPr lang="en-US" sz="2400" b="1" i="0" dirty="0">
                <a:effectLst/>
              </a:rPr>
              <a:t>Aim 2:</a:t>
            </a:r>
            <a:r>
              <a:rPr lang="en-US" sz="2400" b="0" i="0" dirty="0">
                <a:effectLst/>
              </a:rPr>
              <a:t> To evaluat</a:t>
            </a:r>
            <a:r>
              <a:rPr lang="en-US" sz="2400" dirty="0"/>
              <a:t>e venue data of a selected city. </a:t>
            </a:r>
            <a:r>
              <a:rPr lang="en-US" sz="2400" b="0" i="0" dirty="0">
                <a:effectLst/>
              </a:rPr>
              <a:t>To determine a suitable area to open a restaurant</a:t>
            </a:r>
          </a:p>
          <a:p>
            <a:pPr marL="457200" lvl="1" indent="0">
              <a:buNone/>
            </a:pPr>
            <a:endParaRPr lang="en-US" sz="2000" b="0" i="0" dirty="0">
              <a:effectLst/>
            </a:endParaRPr>
          </a:p>
          <a:p>
            <a:pPr marL="0" indent="0" algn="ctr">
              <a:buNone/>
              <a:tabLst>
                <a:tab pos="9490075" algn="l"/>
              </a:tabLst>
            </a:pPr>
            <a:r>
              <a:rPr lang="en-US" sz="2400" b="1" i="0" dirty="0">
                <a:effectLst/>
              </a:rPr>
              <a:t>Aim 1 will help understand the diversity within European countries while the Aim 2 will help making informed decisions in one of the business opportunity: Cuisine </a:t>
            </a:r>
          </a:p>
          <a:p>
            <a:pPr marL="457200" lvl="1" indent="0" algn="ctr">
              <a:buNone/>
            </a:pPr>
            <a:endParaRPr lang="en-US" b="0" i="1" dirty="0">
              <a:effectLst/>
            </a:endParaRPr>
          </a:p>
          <a:p>
            <a:pPr marL="457200" lvl="1" indent="0" algn="ctr">
              <a:buNone/>
            </a:pPr>
            <a:r>
              <a:rPr lang="en-US" b="0" i="1" dirty="0">
                <a:effectLst/>
              </a:rPr>
              <a:t>This project can be useful for business owners and entrepreneurs who are looking to invest in the restaurant industry within the European Union. </a:t>
            </a:r>
          </a:p>
          <a:p>
            <a:pPr marL="457200" lvl="1" indent="0" algn="ctr">
              <a:buNone/>
            </a:pPr>
            <a:r>
              <a:rPr lang="en-US" b="1" i="1" dirty="0">
                <a:solidFill>
                  <a:srgbClr val="0000CC"/>
                </a:solidFill>
                <a:effectLst/>
              </a:rPr>
              <a:t>The main objective of this project is to analyze appropriate data and to provide recommendations for the stakeholders</a:t>
            </a:r>
            <a:r>
              <a:rPr lang="en-US" sz="2000" b="1" i="1" dirty="0">
                <a:solidFill>
                  <a:srgbClr val="0000CC"/>
                </a:solidFill>
                <a:effectLst/>
              </a:rPr>
              <a:t>.</a:t>
            </a:r>
          </a:p>
          <a:p>
            <a:endParaRPr lang="en-US" sz="2000" i="0" dirty="0">
              <a:effectLst/>
              <a:latin typeface="-apple-system"/>
            </a:endParaRPr>
          </a:p>
          <a:p>
            <a:pPr algn="l"/>
            <a:endParaRPr lang="en-US" sz="2000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4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35B-D56E-4057-9901-8502D8D8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4881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13B8-D3E5-4C4D-95A9-C3F4B80C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583885"/>
            <a:ext cx="10515600" cy="4228335"/>
          </a:xfrm>
        </p:spPr>
        <p:txBody>
          <a:bodyPr>
            <a:noAutofit/>
          </a:bodyPr>
          <a:lstStyle/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European city and demographic data was scraped from the web</a:t>
            </a:r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b="0" i="0" dirty="0">
                <a:effectLst/>
                <a:cs typeface="Helvetica" panose="020B0604020202020204" pitchFamily="34" charset="0"/>
              </a:rPr>
              <a:t>Data wrangling was used to create clean Pandas data frames for European countries and cities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https://en.wikipedia.org/wiki/Demographics_of_the_European_Union#Ethnic_composition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b="0" i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https://en.wikipedia.org/wiki/List_of_cities_in_the_European_Union_by_population_within_city_limits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r>
              <a:rPr lang="en-US" b="0" i="0" dirty="0">
                <a:effectLst/>
                <a:cs typeface="Helvetica" panose="020B0604020202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0" i="0" u="none" strike="noStrike" dirty="0">
                <a:effectLst/>
                <a:cs typeface="Helvetica" panose="020B0604020202020204" pitchFamily="34" charset="0"/>
                <a:hlinkClick r:id="rId4"/>
              </a:rPr>
              <a:t>https://en.wikipedia.org/wiki/Demographics_of_the_European_Union#Population_by_country</a:t>
            </a:r>
            <a:r>
              <a:rPr lang="en-US" b="0" i="0" u="none" strike="noStrike" dirty="0">
                <a:effectLst/>
                <a:cs typeface="Helvetica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32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Population in EU Countries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8DD258-6893-4BFC-AEF5-D42C2A4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851" y="958292"/>
            <a:ext cx="5157787" cy="823912"/>
          </a:xfrm>
        </p:spPr>
        <p:txBody>
          <a:bodyPr/>
          <a:lstStyle/>
          <a:p>
            <a:r>
              <a:rPr lang="en-US" dirty="0"/>
              <a:t>Population</a:t>
            </a:r>
          </a:p>
        </p:txBody>
      </p:sp>
      <p:pic>
        <p:nvPicPr>
          <p:cNvPr id="15" name="Content Placeholder 14" descr="Chart, pie chart&#10;&#10;Description automatically generated">
            <a:extLst>
              <a:ext uri="{FF2B5EF4-FFF2-40B4-BE49-F238E27FC236}">
                <a16:creationId xmlns:a16="http://schemas.microsoft.com/office/drawing/2014/main" id="{C846CD54-B7F2-4AA3-81BF-AAAA786C0C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5" y="1777140"/>
            <a:ext cx="4340144" cy="301565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FA0AAE-95AD-4711-904D-2D1F888D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82383" y="935118"/>
            <a:ext cx="5183188" cy="823912"/>
          </a:xfrm>
        </p:spPr>
        <p:txBody>
          <a:bodyPr/>
          <a:lstStyle/>
          <a:p>
            <a:r>
              <a:rPr lang="en-US" dirty="0"/>
              <a:t>Population Density</a:t>
            </a:r>
          </a:p>
        </p:txBody>
      </p:sp>
      <p:pic>
        <p:nvPicPr>
          <p:cNvPr id="19" name="Content Placeholder 18" descr="Chart, pie chart&#10;&#10;Description automatically generated">
            <a:extLst>
              <a:ext uri="{FF2B5EF4-FFF2-40B4-BE49-F238E27FC236}">
                <a16:creationId xmlns:a16="http://schemas.microsoft.com/office/drawing/2014/main" id="{7FEA0690-B44F-4B8E-83DF-4DB30794A4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74" y="1822089"/>
            <a:ext cx="3971106" cy="301565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190500" y="5264511"/>
            <a:ext cx="11313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Germany has the highest population whereas Malta has the highest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31679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72" y="5669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5 Net Immigration % in EU Countries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688425" y="5860242"/>
            <a:ext cx="108151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Net population growth was impacted by net immigration rate in some countries such as Malta (35.3%), Luxemburg (16.3%), Ireland (9.0%), and Sweden (8.5%)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FB1C805-4369-4A70-83BF-E3A0E0E1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07" y="1619688"/>
            <a:ext cx="7467984" cy="31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66271B-3163-41B4-B651-5BA759A1F453}"/>
              </a:ext>
            </a:extLst>
          </p:cNvPr>
          <p:cNvSpPr txBox="1"/>
          <p:nvPr/>
        </p:nvSpPr>
        <p:spPr>
          <a:xfrm>
            <a:off x="4016638" y="4936912"/>
            <a:ext cx="415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Pop_Growth_Pct</a:t>
            </a:r>
            <a:r>
              <a:rPr lang="en-US" dirty="0"/>
              <a:t> = % Population Growth</a:t>
            </a:r>
          </a:p>
          <a:p>
            <a:r>
              <a:rPr lang="en-US" dirty="0" err="1"/>
              <a:t>Nat_Growth_Pct</a:t>
            </a:r>
            <a:r>
              <a:rPr lang="en-US" dirty="0"/>
              <a:t> = % Natural Growth</a:t>
            </a:r>
          </a:p>
          <a:p>
            <a:r>
              <a:rPr lang="en-US" dirty="0" err="1"/>
              <a:t>Net_Migr_Pct</a:t>
            </a:r>
            <a:r>
              <a:rPr lang="en-US" dirty="0"/>
              <a:t>% Net Migration</a:t>
            </a:r>
          </a:p>
        </p:txBody>
      </p:sp>
    </p:spTree>
    <p:extLst>
      <p:ext uri="{BB962C8B-B14F-4D97-AF65-F5344CB8AC3E}">
        <p14:creationId xmlns:p14="http://schemas.microsoft.com/office/powerpoint/2010/main" val="23374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E682E-FDB2-4D04-96F6-039EF39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68" y="3125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Similarities and Differences in EU Cities (Based on Venues)</a:t>
            </a:r>
          </a:p>
        </p:txBody>
      </p:sp>
      <p:pic>
        <p:nvPicPr>
          <p:cNvPr id="33" name="Content Placeholder 32" descr="Map&#10;&#10;Description automatically generated">
            <a:extLst>
              <a:ext uri="{FF2B5EF4-FFF2-40B4-BE49-F238E27FC236}">
                <a16:creationId xmlns:a16="http://schemas.microsoft.com/office/drawing/2014/main" id="{F971C88C-F95E-4A24-A50B-E94EBBC19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36" y="1857156"/>
            <a:ext cx="7354528" cy="4351338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843E74-D9A3-4AD1-81AA-3F88881F5EBA}"/>
              </a:ext>
            </a:extLst>
          </p:cNvPr>
          <p:cNvSpPr txBox="1"/>
          <p:nvPr/>
        </p:nvSpPr>
        <p:spPr>
          <a:xfrm>
            <a:off x="398768" y="1857156"/>
            <a:ext cx="40260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K-means cluster analysis showed 5 clusters of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Remarkable findings: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Some countries have clustered separately: </a:t>
            </a:r>
            <a:r>
              <a:rPr lang="en-US" sz="2400" i="1" dirty="0"/>
              <a:t>Spain, Italy, a city in Poland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Italian cities clustered together with one exception: </a:t>
            </a:r>
            <a:r>
              <a:rPr lang="en-US" sz="2400" i="1" dirty="0"/>
              <a:t>Milan</a:t>
            </a:r>
          </a:p>
        </p:txBody>
      </p:sp>
    </p:spTree>
    <p:extLst>
      <p:ext uri="{BB962C8B-B14F-4D97-AF65-F5344CB8AC3E}">
        <p14:creationId xmlns:p14="http://schemas.microsoft.com/office/powerpoint/2010/main" val="342646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152160-3FDA-416A-B9BE-22BEA2DF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of Cities in the Same Country (Based on Venues), Expanded View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33CA4F1F-FCA6-4C40-B781-626907C7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06" y="1810905"/>
            <a:ext cx="7335588" cy="435133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FA6478-3CDA-4E4C-B9ED-8FC93EE9603E}"/>
              </a:ext>
            </a:extLst>
          </p:cNvPr>
          <p:cNvSpPr>
            <a:spLocks noChangeAspect="1"/>
          </p:cNvSpPr>
          <p:nvPr/>
        </p:nvSpPr>
        <p:spPr>
          <a:xfrm>
            <a:off x="5696609" y="4078016"/>
            <a:ext cx="308731" cy="3087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BA88-BD3E-48E9-8729-5EE48AE1043D}"/>
              </a:ext>
            </a:extLst>
          </p:cNvPr>
          <p:cNvSpPr txBox="1"/>
          <p:nvPr/>
        </p:nvSpPr>
        <p:spPr>
          <a:xfrm>
            <a:off x="5544316" y="3712246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Milan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91B44-BBE5-423E-9BBA-C66DDAC97B05}"/>
              </a:ext>
            </a:extLst>
          </p:cNvPr>
          <p:cNvSpPr txBox="1"/>
          <p:nvPr/>
        </p:nvSpPr>
        <p:spPr>
          <a:xfrm>
            <a:off x="5850974" y="4983951"/>
            <a:ext cx="7443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</a:rPr>
              <a:t>Italy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6F359-5F38-4C53-90D5-9CCE09B4BF9C}"/>
              </a:ext>
            </a:extLst>
          </p:cNvPr>
          <p:cNvSpPr txBox="1"/>
          <p:nvPr/>
        </p:nvSpPr>
        <p:spPr>
          <a:xfrm>
            <a:off x="3815365" y="511537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Spain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84931D-391E-4146-AFBB-26B473DA571C}"/>
              </a:ext>
            </a:extLst>
          </p:cNvPr>
          <p:cNvSpPr>
            <a:spLocks noChangeAspect="1"/>
          </p:cNvSpPr>
          <p:nvPr/>
        </p:nvSpPr>
        <p:spPr>
          <a:xfrm rot="853334">
            <a:off x="5336272" y="1951125"/>
            <a:ext cx="1340075" cy="1776665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0AA7D-0139-4637-920B-D2FBCD0C22D4}"/>
              </a:ext>
            </a:extLst>
          </p:cNvPr>
          <p:cNvSpPr txBox="1"/>
          <p:nvPr/>
        </p:nvSpPr>
        <p:spPr>
          <a:xfrm>
            <a:off x="5588670" y="2640182"/>
            <a:ext cx="947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Germany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681F8E-42B6-475D-A999-7BD785EBFC41}"/>
              </a:ext>
            </a:extLst>
          </p:cNvPr>
          <p:cNvSpPr>
            <a:spLocks noChangeAspect="1"/>
          </p:cNvSpPr>
          <p:nvPr/>
        </p:nvSpPr>
        <p:spPr>
          <a:xfrm rot="2568008">
            <a:off x="3794388" y="3396528"/>
            <a:ext cx="1947041" cy="1389868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C36EF-DE7D-4061-86D8-6EB1D43DB501}"/>
              </a:ext>
            </a:extLst>
          </p:cNvPr>
          <p:cNvSpPr txBox="1"/>
          <p:nvPr/>
        </p:nvSpPr>
        <p:spPr>
          <a:xfrm>
            <a:off x="4314221" y="3776801"/>
            <a:ext cx="741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France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07619-BB14-490D-A543-C063CB8B51D2}"/>
              </a:ext>
            </a:extLst>
          </p:cNvPr>
          <p:cNvSpPr txBox="1"/>
          <p:nvPr/>
        </p:nvSpPr>
        <p:spPr>
          <a:xfrm>
            <a:off x="274748" y="6291674"/>
            <a:ext cx="11917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Certain countries have cities clustered together whereas others have cities clustered separate. </a:t>
            </a:r>
          </a:p>
        </p:txBody>
      </p:sp>
    </p:spTree>
    <p:extLst>
      <p:ext uri="{BB962C8B-B14F-4D97-AF65-F5344CB8AC3E}">
        <p14:creationId xmlns:p14="http://schemas.microsoft.com/office/powerpoint/2010/main" val="8247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AD9-42C0-4FE3-A40D-14D7302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Milan: Clustering Based on Venues</a:t>
            </a:r>
          </a:p>
        </p:txBody>
      </p:sp>
      <p:pic>
        <p:nvPicPr>
          <p:cNvPr id="5" name="Content Placeholder 4" descr="Chart, map&#10;&#10;Description automatically generated">
            <a:extLst>
              <a:ext uri="{FF2B5EF4-FFF2-40B4-BE49-F238E27FC236}">
                <a16:creationId xmlns:a16="http://schemas.microsoft.com/office/drawing/2014/main" id="{252C04BA-A00D-42A1-92A2-46DD2C35B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64" y="1377172"/>
            <a:ext cx="7989790" cy="4739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A6EC6-160D-4F6D-B30F-024AF54A6089}"/>
              </a:ext>
            </a:extLst>
          </p:cNvPr>
          <p:cNvSpPr txBox="1"/>
          <p:nvPr/>
        </p:nvSpPr>
        <p:spPr>
          <a:xfrm>
            <a:off x="2093372" y="5885738"/>
            <a:ext cx="800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K-means cluster analysis showed 5 clusters of districts in Milan. </a:t>
            </a:r>
          </a:p>
        </p:txBody>
      </p:sp>
    </p:spTree>
    <p:extLst>
      <p:ext uri="{BB962C8B-B14F-4D97-AF65-F5344CB8AC3E}">
        <p14:creationId xmlns:p14="http://schemas.microsoft.com/office/powerpoint/2010/main" val="427726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1068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European Union (EU): Diversity and Business Opportunities</vt:lpstr>
      <vt:lpstr>European Union (EU)</vt:lpstr>
      <vt:lpstr>Aims</vt:lpstr>
      <vt:lpstr>Data Acquisition and Cleaning</vt:lpstr>
      <vt:lpstr>Population in EU Countries</vt:lpstr>
      <vt:lpstr>Top 5 Net Immigration % in EU Countries </vt:lpstr>
      <vt:lpstr>Similarities and Differences in EU Cities (Based on Venues)</vt:lpstr>
      <vt:lpstr>Clustering of Cities in the Same Country (Based on Venues), Expanded View</vt:lpstr>
      <vt:lpstr>Milan: Clustering Based on Venues</vt:lpstr>
      <vt:lpstr>Clusters 1-2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Union (EU): Diversity and Business Opportunities</dc:title>
  <dc:creator>Pathmasiri, Wimal</dc:creator>
  <cp:lastModifiedBy>Pathmasiri, Wimal</cp:lastModifiedBy>
  <cp:revision>72</cp:revision>
  <dcterms:created xsi:type="dcterms:W3CDTF">2020-11-28T19:24:43Z</dcterms:created>
  <dcterms:modified xsi:type="dcterms:W3CDTF">2020-11-29T06:25:23Z</dcterms:modified>
</cp:coreProperties>
</file>